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notesMasterIdLst>
    <p:notesMasterId r:id="rId1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20" Type="http://schemas.openxmlformats.org/officeDocument/2006/relationships/theme" Target="theme/theme1.xml"/><Relationship Id="rId2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Neurodiversity™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457200" y="338328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C9A227"/>
                </a:solidFill>
              </a:rPr>
              <a:t>Research. Education. AI Guidance. Belonging.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4572000"/>
            <a:ext cx="11247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000000"/>
                </a:solidFill>
              </a:rPr>
              <a:t>Master Deck · Draft v1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457200" y="6217920"/>
            <a:ext cx="11247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000000"/>
                </a:solidFill>
              </a:rPr>
              <a:t>Created by Kimberly J. Lewis · © 2026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82296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7 · Workplace Toolkit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77777"/>
                </a:solidFill>
              </a:rPr>
              <a:t>© 2026 Kimberly J. Lewis · Understanding Neurodiversity™ · Draft v1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31520" y="1188720"/>
            <a:ext cx="10698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C9A227"/>
                </a:solidFill>
              </a:rPr>
              <a:t>Hiring, onboarding, accommodations, and inclusive leadership.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" y="2103120"/>
            <a:ext cx="10698480" cy="4023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Define · Why it matters · How it shows up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Strengths first, supports next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Story or example from the room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Reflection prompt — capture in workbook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Companion practice — one real scenario</a:t>
            </a:r>
            <a:endParaRPr lang="en-US" sz="2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82296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8 · Family &amp; Caregiver Guides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77777"/>
                </a:solidFill>
              </a:rPr>
              <a:t>© 2026 Kimberly J. Lewis · Understanding Neurodiversity™ · Draft v1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31520" y="1188720"/>
            <a:ext cx="10698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C9A227"/>
                </a:solidFill>
              </a:rPr>
              <a:t>Family systems, daily routines, advocacy, and rest.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" y="2103120"/>
            <a:ext cx="10698480" cy="4023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Define · Why it matters · How it shows up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Strengths first, supports next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Story or example from the room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Reflection prompt — capture in workbook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Companion practice — one real scenario</a:t>
            </a:r>
            <a:endParaRPr lang="en-US" sz="2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82296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9 · Faith &amp; Community Inclusion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77777"/>
                </a:solidFill>
              </a:rPr>
              <a:t>© 2026 Kimberly J. Lewis · Understanding Neurodiversity™ · Draft v1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31520" y="1188720"/>
            <a:ext cx="10698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C9A227"/>
                </a:solidFill>
              </a:rPr>
              <a:t>From welcome to belonging in worship and discipleship.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" y="2103120"/>
            <a:ext cx="10698480" cy="4023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Define · Why it matters · How it shows up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Strengths first, supports next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Story or example from the room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Reflection prompt — capture in workbook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Companion practice — one real scenario</a:t>
            </a:r>
            <a:endParaRPr lang="en-US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82296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10 · Ask the AI Companion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77777"/>
                </a:solidFill>
              </a:rPr>
              <a:t>© 2026 Kimberly J. Lewis · Understanding Neurodiversity™ · Draft v1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31520" y="1188720"/>
            <a:ext cx="10698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C9A227"/>
                </a:solidFill>
              </a:rPr>
              <a:t>Applied practice with the Understanding Neurodiversity Companion.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" y="2103120"/>
            <a:ext cx="10698480" cy="4023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Define · Why it matters · How it shows up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Strengths first, supports next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Story or example from the room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Reflection prompt — capture in workbook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Companion practice — one real scenario</a:t>
            </a:r>
            <a:endParaRPr lang="en-US" sz="2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82296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Brain Economy Insights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77777"/>
                </a:solidFill>
              </a:rPr>
              <a:t>© 2026 Kimberly J. Lewis · Understanding Neurodiversity™ · Draft v1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31520" y="1188720"/>
            <a:ext cx="10698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i="1" dirty="0">
                <a:solidFill>
                  <a:srgbClr val="C9A227"/>
                </a:solidFill>
              </a:rPr>
              <a:t>Workforce · Healthcare · Education · Innovation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731520" y="2011680"/>
            <a:ext cx="10698480" cy="4114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Brain-based differences shape a growing share of the economy.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Inclusion drives retention; exclusion drives cost.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Measurement: belonging, retention, accommodation outcomes.</a:t>
            </a:r>
            <a:endParaRPr lang="en-US" sz="2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E276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194560"/>
            <a:ext cx="1124712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From understanding to belonging.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3474720"/>
            <a:ext cx="1124712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i="1" dirty="0">
                <a:solidFill>
                  <a:srgbClr val="C9A227"/>
                </a:solidFill>
              </a:rPr>
              <a:t>Start the curriculum · Book a workshop · Ask the Companion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457200" y="4572000"/>
            <a:ext cx="112471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understandingneurodiversity.org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457200" y="630936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000000"/>
                </a:solidFill>
              </a:rPr>
              <a:t>© 2026 Kimberly J. Lewis · Understanding Neurodiversity™ · Draft v1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82296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77777"/>
                </a:solidFill>
              </a:rPr>
              <a:t>© 2026 Kimberly J. Lewis · Understanding Neurodiversity™ · Draft v1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31520" y="1188720"/>
            <a:ext cx="10698480" cy="4846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800"/>
              </a:spcAft>
              <a:buNone/>
            </a:pPr>
            <a:r>
              <a:rPr lang="en-US" sz="2400" dirty="0">
                <a:solidFill>
                  <a:srgbClr val="222222"/>
                </a:solidFill>
              </a:rPr>
              <a:t>1. Start Here</a:t>
            </a:r>
            <a:pPr indent="0" marL="0">
              <a:spcAft>
                <a:spcPts val="800"/>
              </a:spcAft>
              <a:buNone/>
            </a:pPr>
            <a:r>
              <a:rPr lang="en-US" sz="2400" dirty="0">
                <a:solidFill>
                  <a:srgbClr val="222222"/>
                </a:solidFill>
              </a:rPr>
              <a:t>2. Conditions Library</a:t>
            </a:r>
            <a:pPr indent="0" marL="0">
              <a:spcAft>
                <a:spcPts val="800"/>
              </a:spcAft>
              <a:buNone/>
            </a:pPr>
            <a:r>
              <a:rPr lang="en-US" sz="2400" dirty="0">
                <a:solidFill>
                  <a:srgbClr val="222222"/>
                </a:solidFill>
              </a:rPr>
              <a:t>3. Co-Occurring Conditions</a:t>
            </a:r>
            <a:pPr indent="0" marL="0">
              <a:spcAft>
                <a:spcPts val="800"/>
              </a:spcAft>
              <a:buNone/>
            </a:pPr>
            <a:r>
              <a:rPr lang="en-US" sz="2400" dirty="0">
                <a:solidFill>
                  <a:srgbClr val="222222"/>
                </a:solidFill>
              </a:rPr>
              <a:t>4. Global Statistics</a:t>
            </a:r>
            <a:pPr indent="0" marL="0">
              <a:spcAft>
                <a:spcPts val="800"/>
              </a:spcAft>
              <a:buNone/>
            </a:pPr>
            <a:r>
              <a:rPr lang="en-US" sz="2400" dirty="0">
                <a:solidFill>
                  <a:srgbClr val="222222"/>
                </a:solidFill>
              </a:rPr>
              <a:t>5. Research Repository</a:t>
            </a:r>
            <a:pPr indent="0" marL="0">
              <a:spcAft>
                <a:spcPts val="800"/>
              </a:spcAft>
              <a:buNone/>
            </a:pPr>
            <a:r>
              <a:rPr lang="en-US" sz="2400" dirty="0">
                <a:solidFill>
                  <a:srgbClr val="222222"/>
                </a:solidFill>
              </a:rPr>
              <a:t>6. Coping &amp; Resilience Toolbox</a:t>
            </a:r>
            <a:pPr indent="0" marL="0">
              <a:spcAft>
                <a:spcPts val="800"/>
              </a:spcAft>
              <a:buNone/>
            </a:pPr>
            <a:r>
              <a:rPr lang="en-US" sz="2400" dirty="0">
                <a:solidFill>
                  <a:srgbClr val="222222"/>
                </a:solidFill>
              </a:rPr>
              <a:t>7. Workplace Toolkit</a:t>
            </a:r>
            <a:pPr indent="0" marL="0">
              <a:spcAft>
                <a:spcPts val="800"/>
              </a:spcAft>
              <a:buNone/>
            </a:pPr>
            <a:r>
              <a:rPr lang="en-US" sz="2400" dirty="0">
                <a:solidFill>
                  <a:srgbClr val="222222"/>
                </a:solidFill>
              </a:rPr>
              <a:t>8. Family &amp; Caregiver Guides</a:t>
            </a:r>
            <a:pPr indent="0" marL="0">
              <a:spcAft>
                <a:spcPts val="800"/>
              </a:spcAft>
              <a:buNone/>
            </a:pPr>
            <a:r>
              <a:rPr lang="en-US" sz="2400" dirty="0">
                <a:solidFill>
                  <a:srgbClr val="222222"/>
                </a:solidFill>
              </a:rPr>
              <a:t>9. Faith &amp; Community Inclusion</a:t>
            </a:r>
            <a:pPr indent="0" marL="0">
              <a:spcAft>
                <a:spcPts val="800"/>
              </a:spcAft>
              <a:buNone/>
            </a:pPr>
            <a:r>
              <a:rPr lang="en-US" sz="2400" dirty="0">
                <a:solidFill>
                  <a:srgbClr val="222222"/>
                </a:solidFill>
              </a:rPr>
              <a:t>10. Ask the AI Companion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82296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matters now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77777"/>
                </a:solidFill>
              </a:rPr>
              <a:t>© 2026 Kimberly J. Lewis · Understanding Neurodiversity™ · Draft v1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31520" y="1280160"/>
            <a:ext cx="10698480" cy="4572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15–20% of the workforce is neurodivergent — most undisclosed.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Cognitive diversity correlates with innovation and retention.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Brain-economy spend is rising across healthcare and education.</a:t>
            </a:r>
            <a:endParaRPr lang="en-US" sz="22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Inclusion lives in everyday systems — not posters.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82296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1 · Start Here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77777"/>
                </a:solidFill>
              </a:rPr>
              <a:t>© 2026 Kimberly J. Lewis · Understanding Neurodiversity™ · Draft v1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31520" y="1188720"/>
            <a:ext cx="10698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C9A227"/>
                </a:solidFill>
              </a:rPr>
              <a:t>Orientation, language, and the learning path overview.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" y="2103120"/>
            <a:ext cx="10698480" cy="4023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Define · Why it matters · How it shows up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Strengths first, supports next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Story or example from the room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Reflection prompt — capture in workbook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Companion practice — one real scenario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82296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2 · Conditions Library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77777"/>
                </a:solidFill>
              </a:rPr>
              <a:t>© 2026 Kimberly J. Lewis · Understanding Neurodiversity™ · Draft v1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31520" y="1188720"/>
            <a:ext cx="10698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C9A227"/>
                </a:solidFill>
              </a:rPr>
              <a:t>16 neurodivergent profiles — strengths, supports, myths debunked.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" y="2103120"/>
            <a:ext cx="10698480" cy="4023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Define · Why it matters · How it shows up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Strengths first, supports next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Story or example from the room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Reflection prompt — capture in workbook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Companion practice — one real scenario</a:t>
            </a:r>
            <a:endParaRPr lang="en-US" sz="2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82296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3 · Co-Occurring Conditions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77777"/>
                </a:solidFill>
              </a:rPr>
              <a:t>© 2026 Kimberly J. Lewis · Understanding Neurodiversity™ · Draft v1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31520" y="1188720"/>
            <a:ext cx="10698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C9A227"/>
                </a:solidFill>
              </a:rPr>
              <a:t>How neurodivergent conditions overlap and what that means for support.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" y="2103120"/>
            <a:ext cx="10698480" cy="4023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Define · Why it matters · How it shows up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Strengths first, supports next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Story or example from the room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Reflection prompt — capture in workbook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Companion practice — one real scenario</a:t>
            </a:r>
            <a:endParaRPr lang="en-US" sz="2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82296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4 · Global Statistics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77777"/>
                </a:solidFill>
              </a:rPr>
              <a:t>© 2026 Kimberly J. Lewis · Understanding Neurodiversity™ · Draft v1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31520" y="1188720"/>
            <a:ext cx="10698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C9A227"/>
                </a:solidFill>
              </a:rPr>
              <a:t>Prevalence, workforce, education, and brain-economy data.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" y="2103120"/>
            <a:ext cx="10698480" cy="4023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Define · Why it matters · How it shows up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Strengths first, supports next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Story or example from the room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Reflection prompt — capture in workbook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Companion practice — one real scenario</a:t>
            </a:r>
            <a:endParaRPr lang="en-US" sz="2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82296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5 · Research Repository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77777"/>
                </a:solidFill>
              </a:rPr>
              <a:t>© 2026 Kimberly J. Lewis · Understanding Neurodiversity™ · Draft v1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31520" y="1188720"/>
            <a:ext cx="10698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C9A227"/>
                </a:solidFill>
              </a:rPr>
              <a:t>Curated evidence base, citation practice, and where to dig deeper.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" y="2103120"/>
            <a:ext cx="10698480" cy="4023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Define · Why it matters · How it shows up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Strengths first, supports next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Story or example from the room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Reflection prompt — capture in workbook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Companion practice — one real scenario</a:t>
            </a:r>
            <a:endParaRPr lang="en-US" sz="2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822960"/>
          </a:xfrm>
          <a:prstGeom prst="rect">
            <a:avLst/>
          </a:prstGeom>
          <a:solidFill>
            <a:srgbClr val="1E276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91440"/>
            <a:ext cx="112471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6 · Coping &amp; Resilience Toolbox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77777"/>
                </a:solidFill>
              </a:rPr>
              <a:t>© 2026 Kimberly J. Lewis · Understanding Neurodiversity™ · Draft v1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731520" y="1188720"/>
            <a:ext cx="10698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i="1" dirty="0">
                <a:solidFill>
                  <a:srgbClr val="C9A227"/>
                </a:solidFill>
              </a:rPr>
              <a:t>Regulation, sensory, communication, and recovery tools.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731520" y="2103120"/>
            <a:ext cx="10698480" cy="4023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Define · Why it matters · How it shows up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Strengths first, supports next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Story or example from the room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Reflection prompt — capture in workbook</a:t>
            </a:r>
            <a:endParaRPr lang="en-US" sz="22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2200" dirty="0">
                <a:solidFill>
                  <a:srgbClr val="222222"/>
                </a:solidFill>
              </a:rPr>
              <a:t>Companion practice — one real scenario</a:t>
            </a:r>
            <a:endParaRPr 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Neurodiversity – Master Deck</dc:title>
  <dc:subject>PptxGenJS Presentation</dc:subject>
  <dc:creator>Kimberly J. Lewis</dc:creator>
  <cp:lastModifiedBy>Kimberly J. Lewis</cp:lastModifiedBy>
  <cp:revision>1</cp:revision>
  <dcterms:created xsi:type="dcterms:W3CDTF">2026-06-26T09:18:32Z</dcterms:created>
  <dcterms:modified xsi:type="dcterms:W3CDTF">2026-06-26T09:18:32Z</dcterms:modified>
</cp:coreProperties>
</file>